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38" r:id="rId2"/>
    <p:sldId id="945" r:id="rId3"/>
    <p:sldId id="286" r:id="rId4"/>
    <p:sldId id="267" r:id="rId5"/>
    <p:sldId id="268" r:id="rId6"/>
    <p:sldId id="957" r:id="rId7"/>
    <p:sldId id="958" r:id="rId8"/>
    <p:sldId id="946" r:id="rId9"/>
    <p:sldId id="291" r:id="rId10"/>
    <p:sldId id="299" r:id="rId11"/>
    <p:sldId id="947" r:id="rId12"/>
    <p:sldId id="335" r:id="rId13"/>
    <p:sldId id="332" r:id="rId14"/>
    <p:sldId id="261" r:id="rId15"/>
    <p:sldId id="950" r:id="rId16"/>
    <p:sldId id="951" r:id="rId17"/>
    <p:sldId id="956" r:id="rId18"/>
    <p:sldId id="264" r:id="rId19"/>
    <p:sldId id="333" r:id="rId20"/>
    <p:sldId id="953" r:id="rId21"/>
    <p:sldId id="954" r:id="rId22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1"/>
    <p:restoredTop sz="86122"/>
  </p:normalViewPr>
  <p:slideViewPr>
    <p:cSldViewPr snapToGrid="0" snapToObjects="1" showGuides="1">
      <p:cViewPr>
        <p:scale>
          <a:sx n="161" d="100"/>
          <a:sy n="161" d="100"/>
        </p:scale>
        <p:origin x="-1792" y="-19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Illustrated checklists shows what birds are present at what time of year for a specific location. Green bar charts indicate observation frequency throughout the year, with thicker green bars indicating higher occurrence rate on </a:t>
            </a:r>
            <a:r>
              <a:rPr lang="en-US" b="0" dirty="0" err="1"/>
              <a:t>eBird</a:t>
            </a:r>
            <a:r>
              <a:rPr lang="en-US" b="0" dirty="0"/>
              <a:t> checklists for that week.</a:t>
            </a:r>
          </a:p>
          <a:p>
            <a:endParaRPr lang="en-US" b="0" dirty="0"/>
          </a:p>
          <a:p>
            <a:r>
              <a:rPr lang="en-US" b="0" dirty="0"/>
              <a:t>EXAMPLES</a:t>
            </a:r>
          </a:p>
          <a:p>
            <a:endParaRPr lang="en-US" b="0" dirty="0"/>
          </a:p>
          <a:p>
            <a:r>
              <a:rPr lang="en-US" b="0" dirty="0"/>
              <a:t>encourage you to peruse the </a:t>
            </a:r>
            <a:r>
              <a:rPr lang="en-US" b="0" dirty="0" err="1"/>
              <a:t>eBird</a:t>
            </a:r>
            <a:r>
              <a:rPr lang="en-US" b="0" dirty="0"/>
              <a:t>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eST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is a project that uses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data to model the distribution, abundance, and trends for a a suite of 122 North American bird species at high spatiotemporal resolution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All the resulting information is available on the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website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 example, this map shows the relative abundance of RCKI for each week of the year, throughout the bird's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this stuff is available for viewing through the </a:t>
            </a:r>
            <a:r>
              <a:rPr lang="en-US" b="0" dirty="0" err="1"/>
              <a:t>eBird</a:t>
            </a:r>
            <a:r>
              <a:rPr lang="en-US" b="0" dirty="0"/>
              <a:t> website for 122 species and that number will expand to 500 species by the end of the year.</a:t>
            </a:r>
          </a:p>
          <a:p>
            <a:endParaRPr lang="en-US" b="0" dirty="0"/>
          </a:p>
          <a:p>
            <a:r>
              <a:rPr lang="en-US" b="0" dirty="0"/>
              <a:t>Data can also be downloaded if you want to work with it yourself and there's an R package to do that called </a:t>
            </a:r>
            <a:r>
              <a:rPr lang="en-US" b="0" dirty="0" err="1"/>
              <a:t>ebirdst</a:t>
            </a:r>
            <a:r>
              <a:rPr lang="en-US" b="0" dirty="0"/>
              <a:t>. In some cases you may be able to use this data, rather than having to build your own models and work with the raw data.</a:t>
            </a:r>
          </a:p>
          <a:p>
            <a:endParaRPr lang="en-US" b="0" dirty="0"/>
          </a:p>
          <a:p>
            <a:r>
              <a:rPr lang="en-US" b="0" dirty="0"/>
              <a:t>Finally, there are two talks on </a:t>
            </a:r>
            <a:r>
              <a:rPr lang="en-US" b="0" dirty="0" err="1"/>
              <a:t>eBird</a:t>
            </a:r>
            <a:r>
              <a:rPr lang="en-US" b="0" dirty="0"/>
              <a:t> S&amp;T at AOS this year.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But obviously, you’re here because you want to dive into the data yourselves</a:t>
            </a:r>
          </a:p>
          <a:p>
            <a:endParaRPr lang="en-US" b="0" dirty="0"/>
          </a:p>
          <a:p>
            <a:r>
              <a:rPr lang="en-US" b="0" dirty="0"/>
              <a:t>EBD is large text file released monthly containing the entire </a:t>
            </a:r>
            <a:r>
              <a:rPr lang="en-US" b="0" dirty="0" err="1"/>
              <a:t>eBird</a:t>
            </a:r>
            <a:r>
              <a:rPr lang="en-US" b="0" dirty="0"/>
              <a:t> database, with some exceptions (like sensitive species)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GB text file with over 600 million rows of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9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extract just the stuff we need from the file, so it’s small enough to work with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programing language called AWK designed for text process</a:t>
            </a:r>
          </a:p>
          <a:p>
            <a:endParaRPr lang="en-US" dirty="0"/>
          </a:p>
          <a:p>
            <a:r>
              <a:rPr lang="en-US" dirty="0"/>
              <a:t>It’s super fast for processing text files, but challenging to learn the syntax and you have to use the terminal, it was invented in the 70s so it's a little archaic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0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We've developed an R package, that uses AWK behind the scenes to extract data from the EBD, but as a user you just write R code so it's much easier to work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Part I of this workshop will focus on auk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are collected in the form of a checklist: a list of all species observed in a single birding event.</a:t>
            </a:r>
          </a:p>
          <a:p>
            <a:endParaRPr lang="en-US" b="0" dirty="0"/>
          </a:p>
          <a:p>
            <a:r>
              <a:rPr lang="en-US" b="0" dirty="0"/>
              <a:t>This is in contrast to </a:t>
            </a:r>
            <a:r>
              <a:rPr lang="en-US" b="0" dirty="0" err="1"/>
              <a:t>iNaturalist</a:t>
            </a:r>
            <a:r>
              <a:rPr lang="en-US" b="0" dirty="0"/>
              <a:t> etc.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  <a:p>
            <a:r>
              <a:rPr lang="en-US" dirty="0"/>
              <a:t>Program started in 2003 and has seen exponential growth in the number of checklists submitted each month since then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25 km grid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9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25 km grid cells, at least 20 checklists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65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web: tools for exploring the data</a:t>
            </a:r>
          </a:p>
          <a:p>
            <a:endParaRPr lang="en-US" dirty="0"/>
          </a:p>
          <a:p>
            <a:r>
              <a:rPr lang="en-US" dirty="0"/>
              <a:t>S&amp;T: provides access to distribution models for a suite of North American species</a:t>
            </a:r>
          </a:p>
          <a:p>
            <a:endParaRPr lang="en-US" dirty="0"/>
          </a:p>
          <a:p>
            <a:r>
              <a:rPr lang="en-US" dirty="0"/>
              <a:t>raw: raw </a:t>
            </a:r>
            <a:r>
              <a:rPr lang="en-US" dirty="0" err="1"/>
              <a:t>eBird</a:t>
            </a:r>
            <a:r>
              <a:rPr lang="en-US" dirty="0"/>
              <a:t> data to do your own analyses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  <a:p>
            <a:endParaRPr lang="en-US" b="0" dirty="0"/>
          </a:p>
          <a:p>
            <a:r>
              <a:rPr lang="en-US" b="0" dirty="0" err="1"/>
              <a:t>eBird</a:t>
            </a:r>
            <a:r>
              <a:rPr lang="en-US" b="0" dirty="0"/>
              <a:t> frequency maps show the frequency of observation on </a:t>
            </a:r>
            <a:r>
              <a:rPr lang="en-US" b="0" dirty="0" err="1"/>
              <a:t>eBird</a:t>
            </a:r>
            <a:r>
              <a:rPr lang="en-US" b="0" dirty="0"/>
              <a:t> checklists, in this case for wood thrush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11/13/19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em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FF98C2-4955-9346-800E-5B1B1263E7E7}"/>
              </a:ext>
            </a:extLst>
          </p:cNvPr>
          <p:cNvGrpSpPr/>
          <p:nvPr/>
        </p:nvGrpSpPr>
        <p:grpSpPr>
          <a:xfrm>
            <a:off x="1371600" y="1341140"/>
            <a:ext cx="9155722" cy="2246769"/>
            <a:chOff x="1371600" y="1341140"/>
            <a:chExt cx="9155722" cy="22467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578210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3" y="1341140"/>
              <a:ext cx="442529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 I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35D39-43D0-6945-89F1-062B85E4FA31}"/>
              </a:ext>
            </a:extLst>
          </p:cNvPr>
          <p:cNvGrpSpPr/>
          <p:nvPr/>
        </p:nvGrpSpPr>
        <p:grpSpPr>
          <a:xfrm>
            <a:off x="2444261" y="0"/>
            <a:ext cx="7303478" cy="6453380"/>
            <a:chOff x="2444261" y="0"/>
            <a:chExt cx="7303478" cy="6453380"/>
          </a:xfrm>
        </p:grpSpPr>
        <p:pic>
          <p:nvPicPr>
            <p:cNvPr id="3" name="Picture 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19C6EC22-EA90-A14A-A825-1D7394CE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261" y="0"/>
              <a:ext cx="7303477" cy="3848977"/>
            </a:xfrm>
            <a:prstGeom prst="rect">
              <a:avLst/>
            </a:prstGeom>
          </p:spPr>
        </p:pic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B6617BE6-94D4-E247-BD23-60A3D545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9" r="1028"/>
            <a:stretch/>
          </p:blipFill>
          <p:spPr>
            <a:xfrm>
              <a:off x="2444261" y="1362864"/>
              <a:ext cx="7303478" cy="509051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72" y="269496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presence-absence data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mapping and summarizing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645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461,509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10,419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(98%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C0C41EC-D661-9642-82A7-63408ACFC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0"/>
            <a:ext cx="7410187" cy="635158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56C3874-54DC-6941-A31E-61FBCB6B9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907" y="0"/>
            <a:ext cx="7410187" cy="6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8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C0C41EC-D661-9642-82A7-63408ACFC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907" y="0"/>
            <a:ext cx="7410187" cy="6351589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642180A6-EC54-5E49-A63D-C7D742A1F33C}"/>
              </a:ext>
            </a:extLst>
          </p:cNvPr>
          <p:cNvSpPr txBox="1">
            <a:spLocks/>
          </p:cNvSpPr>
          <p:nvPr/>
        </p:nvSpPr>
        <p:spPr bwMode="auto">
          <a:xfrm>
            <a:off x="8526749" y="730193"/>
            <a:ext cx="3368102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at least 20 checklists</a:t>
            </a:r>
          </a:p>
        </p:txBody>
      </p:sp>
    </p:spTree>
    <p:extLst>
      <p:ext uri="{BB962C8B-B14F-4D97-AF65-F5344CB8AC3E}">
        <p14:creationId xmlns:p14="http://schemas.microsoft.com/office/powerpoint/2010/main" val="351867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376DC1-FB90-C542-B831-D95DC3645187}"/>
              </a:ext>
            </a:extLst>
          </p:cNvPr>
          <p:cNvSpPr/>
          <p:nvPr/>
        </p:nvSpPr>
        <p:spPr>
          <a:xfrm>
            <a:off x="990600" y="133350"/>
            <a:ext cx="1447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072A0-797C-5045-9AB9-9E2FED59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55"/>
            <a:ext cx="12192000" cy="646833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91498BA-100C-F849-A163-27E167794AC3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7397EF-D4AD-914E-82E4-D286F0A61ECA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2" name="Picture 21" descr="CL_logo_RGB_inv.emf">
              <a:extLst>
                <a:ext uri="{FF2B5EF4-FFF2-40B4-BE49-F238E27FC236}">
                  <a16:creationId xmlns:a16="http://schemas.microsoft.com/office/drawing/2014/main" id="{4911EB14-BDBF-FA40-B9DE-BE858709B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16" descr="A small bird sitting on a branch&#10;&#10;Description automatically generated">
            <a:extLst>
              <a:ext uri="{FF2B5EF4-FFF2-40B4-BE49-F238E27FC236}">
                <a16:creationId xmlns:a16="http://schemas.microsoft.com/office/drawing/2014/main" id="{C6EC68D2-B04C-3A46-A3EF-E3D77F48AA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741464"/>
            <a:ext cx="3978254" cy="2983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C4617D-C493-5649-B352-9B921503BD0F}"/>
              </a:ext>
            </a:extLst>
          </p:cNvPr>
          <p:cNvSpPr txBox="1"/>
          <p:nvPr/>
        </p:nvSpPr>
        <p:spPr>
          <a:xfrm>
            <a:off x="990600" y="4446975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Ian Davies, Macaulay Library</a:t>
            </a:r>
          </a:p>
        </p:txBody>
      </p: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16919</TotalTime>
  <Words>789</Words>
  <Application>Microsoft Macintosh PowerPoint</Application>
  <PresentationFormat>Widescreen</PresentationFormat>
  <Paragraphs>124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645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824</cp:revision>
  <cp:lastPrinted>2019-06-23T16:43:04Z</cp:lastPrinted>
  <dcterms:created xsi:type="dcterms:W3CDTF">2009-09-29T19:43:16Z</dcterms:created>
  <dcterms:modified xsi:type="dcterms:W3CDTF">2019-11-13T17:35:06Z</dcterms:modified>
</cp:coreProperties>
</file>